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9" r:id="rId5"/>
    <p:sldId id="259" r:id="rId6"/>
    <p:sldId id="261" r:id="rId7"/>
    <p:sldId id="262" r:id="rId8"/>
    <p:sldId id="264" r:id="rId9"/>
    <p:sldId id="263" r:id="rId10"/>
    <p:sldId id="265" r:id="rId11"/>
    <p:sldId id="266" r:id="rId12"/>
    <p:sldId id="268" r:id="rId13"/>
    <p:sldId id="267" r:id="rId14"/>
    <p:sldId id="270"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95" d="100"/>
          <a:sy n="95" d="100"/>
        </p:scale>
        <p:origin x="2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433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5735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92332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30211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11/10/2022</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527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73181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9713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1277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57554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84524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11/10/2022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74085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11/10/2022</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120365682"/>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F28005C5-F311-9327-BFEC-CA697C85A54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91"/>
          <a:stretch/>
        </p:blipFill>
        <p:spPr>
          <a:xfrm>
            <a:off x="-688" y="-4"/>
            <a:ext cx="12192687" cy="6858000"/>
          </a:xfrm>
          <a:prstGeom prst="rect">
            <a:avLst/>
          </a:prstGeom>
        </p:spPr>
      </p:pic>
      <p:grpSp>
        <p:nvGrpSpPr>
          <p:cNvPr id="9" name="Group 8">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10" name="Group 9">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18" name="Rectangle 17">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16" name="Rectangle 15">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14" name="Rectangle 13">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08D4437-09F2-F61B-7E6D-7C649249A621}"/>
              </a:ext>
            </a:extLst>
          </p:cNvPr>
          <p:cNvSpPr>
            <a:spLocks noGrp="1"/>
          </p:cNvSpPr>
          <p:nvPr>
            <p:ph type="ctrTitle"/>
          </p:nvPr>
        </p:nvSpPr>
        <p:spPr>
          <a:xfrm>
            <a:off x="540000" y="540000"/>
            <a:ext cx="4500561" cy="4259814"/>
          </a:xfrm>
        </p:spPr>
        <p:txBody>
          <a:bodyPr>
            <a:normAutofit/>
          </a:bodyPr>
          <a:lstStyle/>
          <a:p>
            <a:r>
              <a:rPr lang="en-US" sz="6200">
                <a:solidFill>
                  <a:srgbClr val="FFFFFF"/>
                </a:solidFill>
              </a:rPr>
              <a:t>Lane Detection using Image Processing</a:t>
            </a:r>
            <a:endParaRPr lang="en-US" sz="6200" dirty="0">
              <a:solidFill>
                <a:srgbClr val="FFFFFF"/>
              </a:solidFill>
            </a:endParaRPr>
          </a:p>
        </p:txBody>
      </p:sp>
      <p:sp>
        <p:nvSpPr>
          <p:cNvPr id="3" name="Subtitle 2">
            <a:extLst>
              <a:ext uri="{FF2B5EF4-FFF2-40B4-BE49-F238E27FC236}">
                <a16:creationId xmlns:a16="http://schemas.microsoft.com/office/drawing/2014/main" id="{F0D6CF0B-E46C-7131-46DC-B4604E6D7FE2}"/>
              </a:ext>
            </a:extLst>
          </p:cNvPr>
          <p:cNvSpPr>
            <a:spLocks noGrp="1"/>
          </p:cNvSpPr>
          <p:nvPr>
            <p:ph type="subTitle" idx="1"/>
          </p:nvPr>
        </p:nvSpPr>
        <p:spPr>
          <a:xfrm>
            <a:off x="540000" y="4988476"/>
            <a:ext cx="4500561" cy="1320249"/>
          </a:xfrm>
        </p:spPr>
        <p:txBody>
          <a:bodyPr>
            <a:normAutofit/>
          </a:bodyPr>
          <a:lstStyle/>
          <a:p>
            <a:r>
              <a:rPr lang="en-US">
                <a:solidFill>
                  <a:srgbClr val="FFFFFF"/>
                </a:solidFill>
              </a:rPr>
              <a:t>Name: Samuel Prasad Chinta</a:t>
            </a:r>
          </a:p>
          <a:p>
            <a:r>
              <a:rPr lang="en-US">
                <a:solidFill>
                  <a:srgbClr val="FFFFFF"/>
                </a:solidFill>
              </a:rPr>
              <a:t>DePaul ID: 2049914</a:t>
            </a:r>
            <a:endParaRPr lang="en-US" dirty="0">
              <a:solidFill>
                <a:srgbClr val="FFFFFF"/>
              </a:solidFill>
            </a:endParaRPr>
          </a:p>
        </p:txBody>
      </p:sp>
    </p:spTree>
    <p:extLst>
      <p:ext uri="{BB962C8B-B14F-4D97-AF65-F5344CB8AC3E}">
        <p14:creationId xmlns:p14="http://schemas.microsoft.com/office/powerpoint/2010/main" val="148265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74" name="Rectangle 73">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5" name="Oval 74">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6" name="Oval 75">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77" name="Group 76">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82" name="Rectangle 81">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3" name="Rectangle 82">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78" name="Group 77">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80" name="Rectangle 79">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1" name="Rectangle 80">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9" name="Rectangle 78">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85" name="Rectangle 84">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87" name="Rectangle 86">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928147-7CAD-DD65-26B3-18C730310687}"/>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sz="5100"/>
              <a:t>Desired image: ROI has been used here</a:t>
            </a:r>
          </a:p>
        </p:txBody>
      </p:sp>
      <p:pic>
        <p:nvPicPr>
          <p:cNvPr id="4" name="Content Placeholder 3">
            <a:extLst>
              <a:ext uri="{FF2B5EF4-FFF2-40B4-BE49-F238E27FC236}">
                <a16:creationId xmlns:a16="http://schemas.microsoft.com/office/drawing/2014/main" id="{43725E4C-344E-58BF-828E-BB31B46A650F}"/>
              </a:ext>
            </a:extLst>
          </p:cNvPr>
          <p:cNvPicPr>
            <a:picLocks noGrp="1" noChangeAspect="1"/>
          </p:cNvPicPr>
          <p:nvPr>
            <p:ph idx="1"/>
          </p:nvPr>
        </p:nvPicPr>
        <p:blipFill>
          <a:blip r:embed="rId2">
            <a:alphaModFix/>
          </a:blip>
          <a:stretch>
            <a:fillRect/>
          </a:stretch>
        </p:blipFill>
        <p:spPr>
          <a:xfrm>
            <a:off x="3120800" y="2812884"/>
            <a:ext cx="5939534" cy="3504326"/>
          </a:xfrm>
          <a:prstGeom prst="rect">
            <a:avLst/>
          </a:prstGeom>
        </p:spPr>
      </p:pic>
    </p:spTree>
    <p:extLst>
      <p:ext uri="{BB962C8B-B14F-4D97-AF65-F5344CB8AC3E}">
        <p14:creationId xmlns:p14="http://schemas.microsoft.com/office/powerpoint/2010/main" val="178770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65" name="Rectangle 64">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6" name="Oval 65">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7" name="Oval 66">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68" name="Group 67">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3" name="Rectangle 72">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4" name="Rectangle 73">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69" name="Group 68">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1" name="Rectangle 70">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2" name="Rectangle 71">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0" name="Rectangle 69">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6" name="Rectangle 75">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78" name="Rectangle 77">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81" name="Rectangle 80">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89" name="Rectangle 88">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87" name="Rectangle 86">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ectangle 85">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0187575-EABB-5D1C-07CF-A8B734C755D4}"/>
              </a:ext>
            </a:extLst>
          </p:cNvPr>
          <p:cNvSpPr>
            <a:spLocks noGrp="1"/>
          </p:cNvSpPr>
          <p:nvPr>
            <p:ph type="title"/>
          </p:nvPr>
        </p:nvSpPr>
        <p:spPr>
          <a:xfrm>
            <a:off x="540000" y="549276"/>
            <a:ext cx="4500561" cy="4259814"/>
          </a:xfrm>
        </p:spPr>
        <p:txBody>
          <a:bodyPr vert="horz" lIns="91440" tIns="45720" rIns="91440" bIns="45720" rtlCol="0" anchor="b">
            <a:normAutofit/>
          </a:bodyPr>
          <a:lstStyle/>
          <a:p>
            <a:r>
              <a:rPr lang="en-US" sz="6800" dirty="0" err="1"/>
              <a:t>Houghlines</a:t>
            </a:r>
            <a:r>
              <a:rPr lang="en-US" sz="6800" dirty="0"/>
              <a:t> </a:t>
            </a:r>
            <a:r>
              <a:rPr lang="en-US" sz="6800" dirty="0" err="1"/>
              <a:t>algoritham</a:t>
            </a:r>
            <a:r>
              <a:rPr lang="en-US" sz="6800" dirty="0"/>
              <a:t> </a:t>
            </a:r>
          </a:p>
        </p:txBody>
      </p:sp>
      <p:pic>
        <p:nvPicPr>
          <p:cNvPr id="4" name="Content Placeholder 3" descr="OpenCV: Hough Line Transform">
            <a:extLst>
              <a:ext uri="{FF2B5EF4-FFF2-40B4-BE49-F238E27FC236}">
                <a16:creationId xmlns:a16="http://schemas.microsoft.com/office/drawing/2014/main" id="{859AC3DF-EF15-9A31-39DC-67E9B0C75B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5760760" y="540000"/>
            <a:ext cx="5711037" cy="5768725"/>
          </a:xfrm>
          <a:prstGeom prst="rect">
            <a:avLst/>
          </a:prstGeom>
          <a:noFill/>
        </p:spPr>
      </p:pic>
    </p:spTree>
    <p:extLst>
      <p:ext uri="{BB962C8B-B14F-4D97-AF65-F5344CB8AC3E}">
        <p14:creationId xmlns:p14="http://schemas.microsoft.com/office/powerpoint/2010/main" val="3355493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61" name="Rectangle 6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2" name="Oval 6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3" name="Oval 6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64" name="Group 6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9" name="Rectangle 6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0" name="Rectangle 6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65" name="Group 6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7" name="Rectangle 6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8" name="Rectangle 6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6" name="Rectangle 6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2" name="Rectangle 7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74" name="Rectangle 73">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77" name="Rectangle 76">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85" name="Rectangle 84">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83" name="Rectangle 82">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Rectangle 81">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ectangle 87">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69B76FA-8EB2-45FC-4FF5-10EEEBEDBF11}"/>
              </a:ext>
            </a:extLst>
          </p:cNvPr>
          <p:cNvSpPr>
            <a:spLocks noGrp="1"/>
          </p:cNvSpPr>
          <p:nvPr>
            <p:ph type="title"/>
          </p:nvPr>
        </p:nvSpPr>
        <p:spPr>
          <a:xfrm>
            <a:off x="540000" y="549276"/>
            <a:ext cx="4500561" cy="4259814"/>
          </a:xfrm>
        </p:spPr>
        <p:txBody>
          <a:bodyPr vert="horz" lIns="91440" tIns="45720" rIns="91440" bIns="45720" rtlCol="0" anchor="b">
            <a:normAutofit/>
          </a:bodyPr>
          <a:lstStyle/>
          <a:p>
            <a:r>
              <a:rPr lang="en-US" sz="8100"/>
              <a:t>Lane Detection </a:t>
            </a:r>
          </a:p>
        </p:txBody>
      </p:sp>
      <p:pic>
        <p:nvPicPr>
          <p:cNvPr id="5" name="Content Placeholder 4">
            <a:extLst>
              <a:ext uri="{FF2B5EF4-FFF2-40B4-BE49-F238E27FC236}">
                <a16:creationId xmlns:a16="http://schemas.microsoft.com/office/drawing/2014/main" id="{5FEC416A-AD42-CD72-F1F9-01E4320052A3}"/>
              </a:ext>
            </a:extLst>
          </p:cNvPr>
          <p:cNvPicPr>
            <a:picLocks noGrp="1" noChangeAspect="1"/>
          </p:cNvPicPr>
          <p:nvPr>
            <p:ph idx="1"/>
          </p:nvPr>
        </p:nvPicPr>
        <p:blipFill>
          <a:blip r:embed="rId2"/>
          <a:stretch>
            <a:fillRect/>
          </a:stretch>
        </p:blipFill>
        <p:spPr>
          <a:xfrm>
            <a:off x="5591422" y="1654821"/>
            <a:ext cx="6049714" cy="3539083"/>
          </a:xfrm>
          <a:prstGeom prst="rect">
            <a:avLst/>
          </a:prstGeom>
        </p:spPr>
      </p:pic>
    </p:spTree>
    <p:extLst>
      <p:ext uri="{BB962C8B-B14F-4D97-AF65-F5344CB8AC3E}">
        <p14:creationId xmlns:p14="http://schemas.microsoft.com/office/powerpoint/2010/main" val="706725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4"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7"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9"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55B7E9A-CC27-01E3-5A22-AA2C8F2445A9}"/>
              </a:ext>
            </a:extLst>
          </p:cNvPr>
          <p:cNvSpPr>
            <a:spLocks noGrp="1"/>
          </p:cNvSpPr>
          <p:nvPr>
            <p:ph type="title"/>
          </p:nvPr>
        </p:nvSpPr>
        <p:spPr>
          <a:xfrm>
            <a:off x="7086315" y="540000"/>
            <a:ext cx="4554821" cy="2186096"/>
          </a:xfrm>
        </p:spPr>
        <p:txBody>
          <a:bodyPr anchor="b">
            <a:normAutofit/>
          </a:bodyPr>
          <a:lstStyle/>
          <a:p>
            <a:r>
              <a:rPr lang="en-US" dirty="0"/>
              <a:t>Conclusion:</a:t>
            </a:r>
          </a:p>
        </p:txBody>
      </p:sp>
      <p:pic>
        <p:nvPicPr>
          <p:cNvPr id="33" name="Picture 4" descr="Finish line">
            <a:extLst>
              <a:ext uri="{FF2B5EF4-FFF2-40B4-BE49-F238E27FC236}">
                <a16:creationId xmlns:a16="http://schemas.microsoft.com/office/drawing/2014/main" id="{F8CC616A-F7D1-0916-6B91-383D9B93C261}"/>
              </a:ext>
            </a:extLst>
          </p:cNvPr>
          <p:cNvPicPr>
            <a:picLocks noChangeAspect="1"/>
          </p:cNvPicPr>
          <p:nvPr/>
        </p:nvPicPr>
        <p:blipFill rotWithShape="1">
          <a:blip r:embed="rId2"/>
          <a:srcRect l="34127" r="12779"/>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AA0AC982-C061-E405-3E63-064B1600727D}"/>
              </a:ext>
            </a:extLst>
          </p:cNvPr>
          <p:cNvSpPr>
            <a:spLocks noGrp="1"/>
          </p:cNvSpPr>
          <p:nvPr>
            <p:ph idx="1"/>
          </p:nvPr>
        </p:nvSpPr>
        <p:spPr>
          <a:xfrm>
            <a:off x="7104063" y="2947121"/>
            <a:ext cx="4537073" cy="3361604"/>
          </a:xfrm>
        </p:spPr>
        <p:txBody>
          <a:bodyPr anchor="t">
            <a:normAutofit/>
          </a:bodyPr>
          <a:lstStyle/>
          <a:p>
            <a:pPr marL="0" indent="0">
              <a:lnSpc>
                <a:spcPct val="115000"/>
              </a:lnSpc>
              <a:buNone/>
            </a:pPr>
            <a:r>
              <a:rPr lang="en-US" dirty="0"/>
              <a:t>The overall purpose of this project is to enable lane detection in poor road conditions wherein the lane markings are not clearly visible or worn out. </a:t>
            </a:r>
          </a:p>
          <a:p>
            <a:pPr marL="0" indent="0">
              <a:lnSpc>
                <a:spcPct val="115000"/>
              </a:lnSpc>
              <a:buNone/>
            </a:pPr>
            <a:r>
              <a:rPr lang="en-US" dirty="0"/>
              <a:t>This project approaches for the implementation of lane detection with the help of image warping, thresholding and approaches such as pixel for an intelligent autonomous vehicle.</a:t>
            </a:r>
          </a:p>
        </p:txBody>
      </p:sp>
    </p:spTree>
    <p:extLst>
      <p:ext uri="{BB962C8B-B14F-4D97-AF65-F5344CB8AC3E}">
        <p14:creationId xmlns:p14="http://schemas.microsoft.com/office/powerpoint/2010/main" val="1518346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E7A0-CE5E-4E44-FEEA-0EF6C7824DB9}"/>
              </a:ext>
            </a:extLst>
          </p:cNvPr>
          <p:cNvSpPr>
            <a:spLocks noGrp="1"/>
          </p:cNvSpPr>
          <p:nvPr>
            <p:ph type="title"/>
          </p:nvPr>
        </p:nvSpPr>
        <p:spPr/>
        <p:txBody>
          <a:bodyPr>
            <a:normAutofit/>
          </a:bodyPr>
          <a:lstStyle/>
          <a:p>
            <a:r>
              <a:rPr lang="en-US" dirty="0"/>
              <a:t>References: </a:t>
            </a:r>
            <a:br>
              <a:rPr lang="en-US" dirty="0"/>
            </a:br>
            <a:endParaRPr lang="en-US" dirty="0"/>
          </a:p>
        </p:txBody>
      </p:sp>
      <p:sp>
        <p:nvSpPr>
          <p:cNvPr id="3" name="Content Placeholder 2">
            <a:extLst>
              <a:ext uri="{FF2B5EF4-FFF2-40B4-BE49-F238E27FC236}">
                <a16:creationId xmlns:a16="http://schemas.microsoft.com/office/drawing/2014/main" id="{65FA190F-BEF5-5944-F8BE-48323876339E}"/>
              </a:ext>
            </a:extLst>
          </p:cNvPr>
          <p:cNvSpPr>
            <a:spLocks noGrp="1"/>
          </p:cNvSpPr>
          <p:nvPr>
            <p:ph idx="1"/>
          </p:nvPr>
        </p:nvSpPr>
        <p:spPr/>
        <p:txBody>
          <a:bodyPr/>
          <a:lstStyle/>
          <a:p>
            <a:r>
              <a:rPr lang="en-US" dirty="0"/>
              <a:t>https://www.researchgate.net/publication/316450089_Lane_Departure_detection_using_i </a:t>
            </a:r>
            <a:r>
              <a:rPr lang="en-US" dirty="0" err="1"/>
              <a:t>mage_processing_techniques</a:t>
            </a:r>
            <a:r>
              <a:rPr lang="en-US" dirty="0"/>
              <a:t>#:~:text=These%20video%20systems%20use%20image,bo undary%20lines%20using%20artificial%20vision. </a:t>
            </a:r>
          </a:p>
          <a:p>
            <a:r>
              <a:rPr lang="en-US" dirty="0"/>
              <a:t>https://www.itmconferences.org/articles/itmconf/pdf/2021/05/itmconf_icacc2021_03011.pdf </a:t>
            </a:r>
          </a:p>
          <a:p>
            <a:r>
              <a:rPr lang="en-US" dirty="0"/>
              <a:t>https://www.geeksforgeeks.org/opencv-real-time-road-lane-detection/</a:t>
            </a:r>
          </a:p>
        </p:txBody>
      </p:sp>
    </p:spTree>
    <p:extLst>
      <p:ext uri="{BB962C8B-B14F-4D97-AF65-F5344CB8AC3E}">
        <p14:creationId xmlns:p14="http://schemas.microsoft.com/office/powerpoint/2010/main" val="848378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DA43-07CC-668C-44E0-B8109EC43E7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53559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C91EAB0-2E5A-AAF2-1B10-6EB25E0C469C}"/>
              </a:ext>
            </a:extLst>
          </p:cNvPr>
          <p:cNvSpPr>
            <a:spLocks noGrp="1"/>
          </p:cNvSpPr>
          <p:nvPr>
            <p:ph type="title"/>
          </p:nvPr>
        </p:nvSpPr>
        <p:spPr>
          <a:xfrm>
            <a:off x="7086315" y="545126"/>
            <a:ext cx="4554821" cy="2186096"/>
          </a:xfrm>
        </p:spPr>
        <p:txBody>
          <a:bodyPr anchor="b">
            <a:normAutofit/>
          </a:bodyPr>
          <a:lstStyle/>
          <a:p>
            <a:r>
              <a:rPr lang="en-US" dirty="0"/>
              <a:t>Introduction:</a:t>
            </a:r>
          </a:p>
        </p:txBody>
      </p:sp>
      <p:sp>
        <p:nvSpPr>
          <p:cNvPr id="26" name="Freeform: Shape 25">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ar">
            <a:extLst>
              <a:ext uri="{FF2B5EF4-FFF2-40B4-BE49-F238E27FC236}">
                <a16:creationId xmlns:a16="http://schemas.microsoft.com/office/drawing/2014/main" id="{551CCB12-A92F-FC43-8848-9F5AB769C9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1776" y="752399"/>
            <a:ext cx="5353200" cy="5353200"/>
          </a:xfrm>
          <a:prstGeom prst="rect">
            <a:avLst/>
          </a:prstGeom>
        </p:spPr>
      </p:pic>
      <p:sp>
        <p:nvSpPr>
          <p:cNvPr id="3" name="Content Placeholder 2">
            <a:extLst>
              <a:ext uri="{FF2B5EF4-FFF2-40B4-BE49-F238E27FC236}">
                <a16:creationId xmlns:a16="http://schemas.microsoft.com/office/drawing/2014/main" id="{2826E45B-BB13-F610-5B19-1A4790013099}"/>
              </a:ext>
            </a:extLst>
          </p:cNvPr>
          <p:cNvSpPr>
            <a:spLocks noGrp="1"/>
          </p:cNvSpPr>
          <p:nvPr>
            <p:ph idx="1"/>
          </p:nvPr>
        </p:nvSpPr>
        <p:spPr>
          <a:xfrm>
            <a:off x="7104063" y="2947121"/>
            <a:ext cx="4537073" cy="3361604"/>
          </a:xfrm>
        </p:spPr>
        <p:txBody>
          <a:bodyPr anchor="t">
            <a:normAutofit fontScale="92500" lnSpcReduction="10000"/>
          </a:bodyPr>
          <a:lstStyle/>
          <a:p>
            <a:pPr marL="0" indent="0">
              <a:lnSpc>
                <a:spcPct val="115000"/>
              </a:lnSpc>
              <a:buNone/>
            </a:pPr>
            <a:r>
              <a:rPr lang="en-US" sz="1300" dirty="0"/>
              <a:t>Autonomous vehicles are the next big step in the transportation sector due to their efficiency and safety benefits. </a:t>
            </a:r>
          </a:p>
          <a:p>
            <a:pPr marL="0" indent="0">
              <a:lnSpc>
                <a:spcPct val="115000"/>
              </a:lnSpc>
              <a:buNone/>
            </a:pPr>
            <a:r>
              <a:rPr lang="en-US" sz="1300" dirty="0"/>
              <a:t>A self-driven car needs to understand its surroundings so it can navigate its way in streets with minimal human assistance. </a:t>
            </a:r>
          </a:p>
          <a:p>
            <a:pPr marL="0" indent="0">
              <a:lnSpc>
                <a:spcPct val="115000"/>
              </a:lnSpc>
              <a:buNone/>
            </a:pPr>
            <a:r>
              <a:rPr lang="en-US" sz="1300" dirty="0"/>
              <a:t>Driver and passenger safety systems are one of the rising topics in automotive development. Lane keep and Steering assist are some of the systems that allow vehicles to detect lanes and help in keeping the car in an ideal position with respect to the road and assist in turning. </a:t>
            </a:r>
          </a:p>
          <a:p>
            <a:pPr marL="0" indent="0">
              <a:lnSpc>
                <a:spcPct val="115000"/>
              </a:lnSpc>
              <a:buNone/>
            </a:pPr>
            <a:r>
              <a:rPr lang="en-US" sz="1300" dirty="0"/>
              <a:t>There are several works presented on the well-structured roads having proper lane markings, but fewer on unmarked roads.</a:t>
            </a:r>
          </a:p>
        </p:txBody>
      </p:sp>
    </p:spTree>
    <p:extLst>
      <p:ext uri="{BB962C8B-B14F-4D97-AF65-F5344CB8AC3E}">
        <p14:creationId xmlns:p14="http://schemas.microsoft.com/office/powerpoint/2010/main" val="4031569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A5EF-BF4E-1DAD-0528-0B5CC15C82F3}"/>
              </a:ext>
            </a:extLst>
          </p:cNvPr>
          <p:cNvSpPr>
            <a:spLocks noGrp="1"/>
          </p:cNvSpPr>
          <p:nvPr>
            <p:ph type="title"/>
          </p:nvPr>
        </p:nvSpPr>
        <p:spPr/>
        <p:txBody>
          <a:bodyPr/>
          <a:lstStyle/>
          <a:p>
            <a:r>
              <a:rPr lang="en-US" dirty="0"/>
              <a:t>Facts of lane detection:</a:t>
            </a:r>
          </a:p>
        </p:txBody>
      </p:sp>
      <p:sp>
        <p:nvSpPr>
          <p:cNvPr id="3" name="Content Placeholder 2">
            <a:extLst>
              <a:ext uri="{FF2B5EF4-FFF2-40B4-BE49-F238E27FC236}">
                <a16:creationId xmlns:a16="http://schemas.microsoft.com/office/drawing/2014/main" id="{B2C76CA7-D8A9-B148-70FF-6B523781F7F3}"/>
              </a:ext>
            </a:extLst>
          </p:cNvPr>
          <p:cNvSpPr>
            <a:spLocks noGrp="1"/>
          </p:cNvSpPr>
          <p:nvPr>
            <p:ph idx="1"/>
          </p:nvPr>
        </p:nvSpPr>
        <p:spPr/>
        <p:txBody>
          <a:bodyPr/>
          <a:lstStyle/>
          <a:p>
            <a:r>
              <a:rPr lang="en-US" dirty="0"/>
              <a:t>Lane Detection System can aid and certain details to the drivers and as well as pedestrians. </a:t>
            </a:r>
          </a:p>
          <a:p>
            <a:r>
              <a:rPr lang="en-US" dirty="0"/>
              <a:t>Such systems can allow drivers to drive safely and help them to stay on their particular lane by providing some kind of indicators. </a:t>
            </a:r>
          </a:p>
          <a:p>
            <a:r>
              <a:rPr lang="en-US" dirty="0"/>
              <a:t>According to McKinsey’s report in 2015, the mass adoption of autonomous vehicles could possibly reduce road traffic accidents by 90%. </a:t>
            </a:r>
          </a:p>
          <a:p>
            <a:r>
              <a:rPr lang="en-US" dirty="0"/>
              <a:t>Since software will drive the car, the modern vehicle can now be programmed to reduce emissions up to 60% according to Ohio University. </a:t>
            </a:r>
          </a:p>
        </p:txBody>
      </p:sp>
    </p:spTree>
    <p:extLst>
      <p:ext uri="{BB962C8B-B14F-4D97-AF65-F5344CB8AC3E}">
        <p14:creationId xmlns:p14="http://schemas.microsoft.com/office/powerpoint/2010/main" val="368275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A810D-3AB9-54DB-A749-1C17E5527779}"/>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dirty="0"/>
              <a:t>Original Image:</a:t>
            </a:r>
            <a:endParaRPr lang="en-US"/>
          </a:p>
        </p:txBody>
      </p:sp>
      <p:pic>
        <p:nvPicPr>
          <p:cNvPr id="5" name="Content Placeholder 4">
            <a:extLst>
              <a:ext uri="{FF2B5EF4-FFF2-40B4-BE49-F238E27FC236}">
                <a16:creationId xmlns:a16="http://schemas.microsoft.com/office/drawing/2014/main" id="{2723C585-71DB-CCAF-DDBA-FFC9EB87A629}"/>
              </a:ext>
            </a:extLst>
          </p:cNvPr>
          <p:cNvPicPr>
            <a:picLocks noGrp="1" noChangeAspect="1"/>
          </p:cNvPicPr>
          <p:nvPr>
            <p:ph idx="1"/>
          </p:nvPr>
        </p:nvPicPr>
        <p:blipFill>
          <a:blip r:embed="rId2">
            <a:alphaModFix/>
          </a:blip>
          <a:stretch>
            <a:fillRect/>
          </a:stretch>
        </p:blipFill>
        <p:spPr>
          <a:xfrm>
            <a:off x="2975612" y="2812884"/>
            <a:ext cx="6229911" cy="3504326"/>
          </a:xfrm>
          <a:prstGeom prst="rect">
            <a:avLst/>
          </a:prstGeom>
        </p:spPr>
      </p:pic>
    </p:spTree>
    <p:extLst>
      <p:ext uri="{BB962C8B-B14F-4D97-AF65-F5344CB8AC3E}">
        <p14:creationId xmlns:p14="http://schemas.microsoft.com/office/powerpoint/2010/main" val="3306800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32" name="Rectangle 103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33" name="Oval 103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34" name="Oval 103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035" name="Group 103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040" name="Rectangle 103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41" name="Rectangle 104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36" name="Group 103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038" name="Rectangle 103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39" name="Rectangle 103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037" name="Rectangle 103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043" name="Rectangle 104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1045" name="Rectangle 1044">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1F10C-7FCA-AF0C-0A51-B6C7018B3E31}"/>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dirty="0"/>
              <a:t>Process</a:t>
            </a:r>
          </a:p>
        </p:txBody>
      </p:sp>
      <p:pic>
        <p:nvPicPr>
          <p:cNvPr id="1026" name="Picture 2">
            <a:extLst>
              <a:ext uri="{FF2B5EF4-FFF2-40B4-BE49-F238E27FC236}">
                <a16:creationId xmlns:a16="http://schemas.microsoft.com/office/drawing/2014/main" id="{1D8D67D1-6804-F17F-4D6F-F2FC3E9CD281}"/>
              </a:ext>
            </a:extLst>
          </p:cNvPr>
          <p:cNvPicPr>
            <a:picLocks noGrp="1" noChangeAspect="1" noChangeArrowheads="1"/>
          </p:cNvPicPr>
          <p:nvPr>
            <p:ph idx="1"/>
          </p:nvPr>
        </p:nvPicPr>
        <p:blipFill>
          <a:blip r:embed="rId2">
            <a:alphaModFix/>
            <a:extLst>
              <a:ext uri="{28A0092B-C50C-407E-A947-70E740481C1C}">
                <a14:useLocalDpi xmlns:a14="http://schemas.microsoft.com/office/drawing/2010/main" val="0"/>
              </a:ext>
            </a:extLst>
          </a:blip>
          <a:stretch>
            <a:fillRect/>
          </a:stretch>
        </p:blipFill>
        <p:spPr bwMode="auto">
          <a:xfrm>
            <a:off x="540000" y="3308167"/>
            <a:ext cx="11101135" cy="251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70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0" name="Rectangle 3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Oval 4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3" name="Group 4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8" name="Rectangle 4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9" name="Rectangle 4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4" name="Group 4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6" name="Rectangle 4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7" name="Rectangle 4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5" name="Rectangle 4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1" name="Rectangle 5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3" name="Rectangle 52">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58297-32B8-1CCD-DBE4-AFF2B922A9C5}"/>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sz="4200" dirty="0"/>
              <a:t>Thresholding comparison: reducing the Nosie</a:t>
            </a:r>
          </a:p>
        </p:txBody>
      </p:sp>
      <p:pic>
        <p:nvPicPr>
          <p:cNvPr id="5" name="Content Placeholder 4">
            <a:extLst>
              <a:ext uri="{FF2B5EF4-FFF2-40B4-BE49-F238E27FC236}">
                <a16:creationId xmlns:a16="http://schemas.microsoft.com/office/drawing/2014/main" id="{1D7402EA-CF5F-6AE4-7739-12224C11399F}"/>
              </a:ext>
            </a:extLst>
          </p:cNvPr>
          <p:cNvPicPr>
            <a:picLocks noGrp="1" noChangeAspect="1"/>
          </p:cNvPicPr>
          <p:nvPr>
            <p:ph idx="1"/>
          </p:nvPr>
        </p:nvPicPr>
        <p:blipFill>
          <a:blip r:embed="rId2">
            <a:alphaModFix/>
          </a:blip>
          <a:stretch>
            <a:fillRect/>
          </a:stretch>
        </p:blipFill>
        <p:spPr>
          <a:xfrm>
            <a:off x="1257016" y="2812884"/>
            <a:ext cx="9667103" cy="3504326"/>
          </a:xfrm>
          <a:prstGeom prst="rect">
            <a:avLst/>
          </a:prstGeom>
        </p:spPr>
      </p:pic>
    </p:spTree>
    <p:extLst>
      <p:ext uri="{BB962C8B-B14F-4D97-AF65-F5344CB8AC3E}">
        <p14:creationId xmlns:p14="http://schemas.microsoft.com/office/powerpoint/2010/main" val="281473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23130-938C-8478-8B96-7E7CC4AAB865}"/>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dirty="0"/>
              <a:t>Canny edge detection: </a:t>
            </a:r>
          </a:p>
        </p:txBody>
      </p:sp>
      <p:pic>
        <p:nvPicPr>
          <p:cNvPr id="5" name="Content Placeholder 4">
            <a:extLst>
              <a:ext uri="{FF2B5EF4-FFF2-40B4-BE49-F238E27FC236}">
                <a16:creationId xmlns:a16="http://schemas.microsoft.com/office/drawing/2014/main" id="{F65611FB-743C-90FE-8686-FDDBE42D3B55}"/>
              </a:ext>
            </a:extLst>
          </p:cNvPr>
          <p:cNvPicPr>
            <a:picLocks noGrp="1" noChangeAspect="1"/>
          </p:cNvPicPr>
          <p:nvPr>
            <p:ph idx="1"/>
          </p:nvPr>
        </p:nvPicPr>
        <p:blipFill>
          <a:blip r:embed="rId2">
            <a:alphaModFix/>
          </a:blip>
          <a:stretch>
            <a:fillRect/>
          </a:stretch>
        </p:blipFill>
        <p:spPr>
          <a:xfrm>
            <a:off x="740454" y="2812884"/>
            <a:ext cx="10700226" cy="3504326"/>
          </a:xfrm>
          <a:prstGeom prst="rect">
            <a:avLst/>
          </a:prstGeom>
        </p:spPr>
      </p:pic>
    </p:spTree>
    <p:extLst>
      <p:ext uri="{BB962C8B-B14F-4D97-AF65-F5344CB8AC3E}">
        <p14:creationId xmlns:p14="http://schemas.microsoft.com/office/powerpoint/2010/main" val="1469058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750B-7EAB-0B9B-F273-C5AA18CDFC4C}"/>
              </a:ext>
            </a:extLst>
          </p:cNvPr>
          <p:cNvSpPr>
            <a:spLocks noGrp="1"/>
          </p:cNvSpPr>
          <p:nvPr>
            <p:ph type="title"/>
          </p:nvPr>
        </p:nvSpPr>
        <p:spPr/>
        <p:txBody>
          <a:bodyPr/>
          <a:lstStyle/>
          <a:p>
            <a:r>
              <a:rPr lang="en-US" dirty="0"/>
              <a:t>Canny edge detection of the road:</a:t>
            </a:r>
          </a:p>
        </p:txBody>
      </p:sp>
      <p:pic>
        <p:nvPicPr>
          <p:cNvPr id="4" name="Content Placeholder 3" descr="A road with trees on the side&#10;&#10;Description automatically generated with low confidence">
            <a:extLst>
              <a:ext uri="{FF2B5EF4-FFF2-40B4-BE49-F238E27FC236}">
                <a16:creationId xmlns:a16="http://schemas.microsoft.com/office/drawing/2014/main" id="{1BA85643-1FD2-45BD-929A-7A2C9C42154C}"/>
              </a:ext>
            </a:extLst>
          </p:cNvPr>
          <p:cNvPicPr>
            <a:picLocks noGrp="1" noChangeAspect="1"/>
          </p:cNvPicPr>
          <p:nvPr>
            <p:ph idx="1"/>
          </p:nvPr>
        </p:nvPicPr>
        <p:blipFill>
          <a:blip r:embed="rId2"/>
          <a:stretch>
            <a:fillRect/>
          </a:stretch>
        </p:blipFill>
        <p:spPr>
          <a:xfrm>
            <a:off x="2698337" y="2528888"/>
            <a:ext cx="6784214" cy="3779837"/>
          </a:xfrm>
          <a:prstGeom prst="rect">
            <a:avLst/>
          </a:prstGeom>
        </p:spPr>
      </p:pic>
    </p:spTree>
    <p:extLst>
      <p:ext uri="{BB962C8B-B14F-4D97-AF65-F5344CB8AC3E}">
        <p14:creationId xmlns:p14="http://schemas.microsoft.com/office/powerpoint/2010/main" val="324138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32" name="Rectangle 3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3" name="Oval 3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4" name="Oval 3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35" name="Group 3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0" name="Rectangle 3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Rectangle 4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36" name="Group 3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8" name="Rectangle 3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9" name="Rectangle 3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7" name="Rectangle 3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3" name="Rectangle 4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5" name="Rectangle 44">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B86F0-EF9C-BC8D-5332-C1CF55B065EB}"/>
              </a:ext>
            </a:extLst>
          </p:cNvPr>
          <p:cNvSpPr>
            <a:spLocks noGrp="1"/>
          </p:cNvSpPr>
          <p:nvPr>
            <p:ph type="title"/>
          </p:nvPr>
        </p:nvSpPr>
        <p:spPr>
          <a:xfrm>
            <a:off x="540000" y="540000"/>
            <a:ext cx="11090272" cy="1065187"/>
          </a:xfrm>
        </p:spPr>
        <p:txBody>
          <a:bodyPr vert="horz" lIns="91440" tIns="45720" rIns="91440" bIns="45720" rtlCol="0" anchor="b">
            <a:normAutofit/>
          </a:bodyPr>
          <a:lstStyle/>
          <a:p>
            <a:pPr algn="ctr"/>
            <a:r>
              <a:rPr lang="en-US" dirty="0"/>
              <a:t>Image Dilation</a:t>
            </a:r>
          </a:p>
        </p:txBody>
      </p:sp>
      <p:pic>
        <p:nvPicPr>
          <p:cNvPr id="26" name="Content Placeholder 25">
            <a:extLst>
              <a:ext uri="{FF2B5EF4-FFF2-40B4-BE49-F238E27FC236}">
                <a16:creationId xmlns:a16="http://schemas.microsoft.com/office/drawing/2014/main" id="{DC6DF07F-E560-5118-AEC9-92E38173EB03}"/>
              </a:ext>
            </a:extLst>
          </p:cNvPr>
          <p:cNvPicPr>
            <a:picLocks noGrp="1" noChangeAspect="1"/>
          </p:cNvPicPr>
          <p:nvPr>
            <p:ph idx="1"/>
          </p:nvPr>
        </p:nvPicPr>
        <p:blipFill>
          <a:blip r:embed="rId2">
            <a:alphaModFix/>
          </a:blip>
          <a:stretch>
            <a:fillRect/>
          </a:stretch>
        </p:blipFill>
        <p:spPr>
          <a:xfrm>
            <a:off x="540000" y="2872123"/>
            <a:ext cx="11101135" cy="3385847"/>
          </a:xfrm>
          <a:prstGeom prst="rect">
            <a:avLst/>
          </a:prstGeom>
        </p:spPr>
      </p:pic>
    </p:spTree>
    <p:extLst>
      <p:ext uri="{BB962C8B-B14F-4D97-AF65-F5344CB8AC3E}">
        <p14:creationId xmlns:p14="http://schemas.microsoft.com/office/powerpoint/2010/main" val="3721185828"/>
      </p:ext>
    </p:extLst>
  </p:cSld>
  <p:clrMapOvr>
    <a:masterClrMapping/>
  </p:clrMapOvr>
</p:sld>
</file>

<file path=ppt/theme/theme1.xml><?xml version="1.0" encoding="utf-8"?>
<a:theme xmlns:a="http://schemas.openxmlformats.org/drawingml/2006/main" name="GlowVTI">
  <a:themeElements>
    <a:clrScheme name="AnalogousFromLightSeed_2SEEDS">
      <a:dk1>
        <a:srgbClr val="000000"/>
      </a:dk1>
      <a:lt1>
        <a:srgbClr val="FFFFFF"/>
      </a:lt1>
      <a:dk2>
        <a:srgbClr val="413224"/>
      </a:dk2>
      <a:lt2>
        <a:srgbClr val="E2E5E8"/>
      </a:lt2>
      <a:accent1>
        <a:srgbClr val="BB9C7E"/>
      </a:accent1>
      <a:accent2>
        <a:srgbClr val="C69693"/>
      </a:accent2>
      <a:accent3>
        <a:srgbClr val="A6A27C"/>
      </a:accent3>
      <a:accent4>
        <a:srgbClr val="75ACAE"/>
      </a:accent4>
      <a:accent5>
        <a:srgbClr val="86A5BF"/>
      </a:accent5>
      <a:accent6>
        <a:srgbClr val="7E85BB"/>
      </a:accent6>
      <a:hlink>
        <a:srgbClr val="5F84A9"/>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1244</TotalTime>
  <Words>399</Words>
  <Application>Microsoft Office PowerPoint</Application>
  <PresentationFormat>Widescreen</PresentationFormat>
  <Paragraphs>30</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 LT Pro</vt:lpstr>
      <vt:lpstr>Bell MT</vt:lpstr>
      <vt:lpstr>GlowVTI</vt:lpstr>
      <vt:lpstr>Lane Detection using Image Processing</vt:lpstr>
      <vt:lpstr>Introduction:</vt:lpstr>
      <vt:lpstr>Facts of lane detection:</vt:lpstr>
      <vt:lpstr>Original Image:</vt:lpstr>
      <vt:lpstr>Process</vt:lpstr>
      <vt:lpstr>Thresholding comparison: reducing the Nosie</vt:lpstr>
      <vt:lpstr>Canny edge detection: </vt:lpstr>
      <vt:lpstr>Canny edge detection of the road:</vt:lpstr>
      <vt:lpstr>Image Dilation</vt:lpstr>
      <vt:lpstr>Desired image: ROI has been used here</vt:lpstr>
      <vt:lpstr>Houghlines algoritham </vt:lpstr>
      <vt:lpstr>Lane Detection </vt:lpstr>
      <vt:lpstr>Conclusion: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Detection using Image Processing</dc:title>
  <dc:creator>Chinta, Samuel Prasad</dc:creator>
  <cp:lastModifiedBy>Chinta, Samuel Prasad</cp:lastModifiedBy>
  <cp:revision>2</cp:revision>
  <dcterms:created xsi:type="dcterms:W3CDTF">2022-11-11T00:20:38Z</dcterms:created>
  <dcterms:modified xsi:type="dcterms:W3CDTF">2022-11-11T21:05:32Z</dcterms:modified>
</cp:coreProperties>
</file>